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263" r:id="rId3"/>
    <p:sldId id="257" r:id="rId4"/>
    <p:sldId id="258" r:id="rId5"/>
    <p:sldId id="260" r:id="rId6"/>
    <p:sldId id="259" r:id="rId7"/>
    <p:sldId id="261" r:id="rId8"/>
    <p:sldId id="262" r:id="rId9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25" autoAdjust="0"/>
    <p:restoredTop sz="86575" autoAdjust="0"/>
  </p:normalViewPr>
  <p:slideViewPr>
    <p:cSldViewPr>
      <p:cViewPr varScale="1">
        <p:scale>
          <a:sx n="91" d="100"/>
          <a:sy n="91" d="100"/>
        </p:scale>
        <p:origin x="462" y="72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293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3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11/12/2025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META: In </a:t>
            </a:r>
            <a:r>
              <a:rPr lang="en-US" dirty="0" err="1"/>
              <a:t>FRSProject</a:t>
            </a:r>
            <a:r>
              <a:rPr lang="en-US" dirty="0"/>
              <a:t>/echo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711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noProof="0" dirty="0">
                <a:latin typeface="Arial" charset="0"/>
                <a:cs typeface="Arial" charset="0"/>
              </a:rPr>
              <a:t>Software Engineering</a:t>
            </a:r>
            <a:br>
              <a:rPr lang="en-US" altLang="en-US" noProof="0" dirty="0">
                <a:latin typeface="Arial" charset="0"/>
                <a:cs typeface="Arial" charset="0"/>
              </a:rPr>
            </a:br>
            <a:r>
              <a:rPr lang="en-US" altLang="en-US" noProof="0" dirty="0">
                <a:latin typeface="Arial" charset="0"/>
                <a:cs typeface="Arial" charset="0"/>
              </a:rPr>
              <a:t>and Architecture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Networking in Java:</a:t>
            </a:r>
          </a:p>
          <a:p>
            <a:pPr>
              <a:defRPr/>
            </a:pPr>
            <a:r>
              <a:rPr lang="en-US" noProof="0" dirty="0"/>
              <a:t>Sockets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Getting Data over Network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IPC needs to</a:t>
            </a:r>
            <a:br>
              <a:rPr lang="en-US" dirty="0"/>
            </a:br>
            <a:r>
              <a:rPr lang="en-US" dirty="0"/>
              <a:t>transmit/receive</a:t>
            </a:r>
            <a:br>
              <a:rPr lang="en-US" dirty="0"/>
            </a:br>
            <a:r>
              <a:rPr lang="en-US" dirty="0"/>
              <a:t>data over the </a:t>
            </a:r>
            <a:br>
              <a:rPr lang="en-US" dirty="0"/>
            </a:br>
            <a:r>
              <a:rPr lang="en-US" dirty="0"/>
              <a:t>network</a:t>
            </a:r>
          </a:p>
          <a:p>
            <a:endParaRPr lang="en-US" dirty="0"/>
          </a:p>
          <a:p>
            <a:r>
              <a:rPr lang="en-US" dirty="0" err="1"/>
              <a:t>InterProcess</a:t>
            </a:r>
            <a:r>
              <a:rPr lang="en-US" dirty="0"/>
              <a:t>-</a:t>
            </a:r>
            <a:br>
              <a:rPr lang="en-US" dirty="0"/>
            </a:br>
            <a:r>
              <a:rPr lang="en-US" dirty="0"/>
              <a:t>Communication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F8770ED-5275-4327-B282-DDC6C78B28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3800" y="903787"/>
            <a:ext cx="4800600" cy="4345178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3124200" y="4457700"/>
            <a:ext cx="5791200" cy="839259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07459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F43E9-CACF-4FBA-B06F-FF6EA90C1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Networking from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5D0788-E40D-4CA6-B8B8-3BAA1AF8B4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The most fundamental abstraction of network is the </a:t>
            </a:r>
            <a:r>
              <a:rPr lang="da-DK" b="1" dirty="0"/>
              <a:t>Socket</a:t>
            </a:r>
          </a:p>
          <a:p>
            <a:endParaRPr lang="da-DK" b="1" dirty="0"/>
          </a:p>
          <a:p>
            <a:endParaRPr lang="da-DK" b="1" dirty="0"/>
          </a:p>
          <a:p>
            <a:endParaRPr lang="da-DK" b="1" dirty="0"/>
          </a:p>
          <a:p>
            <a:endParaRPr lang="da-DK" b="1" dirty="0"/>
          </a:p>
          <a:p>
            <a:r>
              <a:rPr lang="da-DK" dirty="0"/>
              <a:t>So, your computer has an IP address, and you then create a Socket with a specific port number</a:t>
            </a:r>
          </a:p>
          <a:p>
            <a:pPr lvl="1"/>
            <a:r>
              <a:rPr lang="da-DK" dirty="0"/>
              <a:t>And you have something you can address from a client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D36146-7E08-4F3F-ABFE-FA56AD360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3D0A80-B04F-4901-A93E-683F32022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6EF3B5-5AE3-48DA-A5EB-2036CB7B9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E981753-D13C-47BC-B4D9-43BBA3FB0D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951902"/>
            <a:ext cx="7705602" cy="1438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523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C1180-A6AC-43FD-AB34-EA5550BA8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The Socket Abstraction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E57932-20FF-4616-B8A6-219A10CDE3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Once a socket is established you can get an input- and output stream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That is, you can </a:t>
            </a:r>
            <a:r>
              <a:rPr lang="da-DK" i="1" dirty="0"/>
              <a:t>read</a:t>
            </a:r>
            <a:r>
              <a:rPr lang="da-DK" dirty="0"/>
              <a:t> and </a:t>
            </a:r>
            <a:r>
              <a:rPr lang="da-DK" i="1" dirty="0"/>
              <a:t>write</a:t>
            </a:r>
            <a:r>
              <a:rPr lang="da-DK" dirty="0"/>
              <a:t> to the stream, just as you would read and write to a File!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90CBF3-61E9-4A5C-A252-6C150BA8F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B67A2A-CC82-4919-ABD3-9466E867E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7A8FD5-B365-47AA-A895-3A9E34BF4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B6B5D1C-8A62-4D7C-9A93-EC2E2100D6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790700"/>
            <a:ext cx="6579497" cy="6508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792EBED-8211-4BC5-B2BA-554032CA63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4264" y="2552700"/>
            <a:ext cx="6979476" cy="598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0622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7FEE20-9768-4FAC-B85A-03B2F2C94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Example from Java Tutorial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8E64DA-2FA6-4F47-A82F-3F01568A97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The Echo Server</a:t>
            </a:r>
          </a:p>
          <a:p>
            <a:pPr lvl="1"/>
            <a:r>
              <a:rPr lang="da-DK" dirty="0"/>
              <a:t>Just returns anything you send to it (Booooring...)</a:t>
            </a:r>
          </a:p>
          <a:p>
            <a:r>
              <a:rPr lang="da-DK" dirty="0"/>
              <a:t>Start the server on port 37000</a:t>
            </a:r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And a client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39CF6F-298D-41C0-9343-CF3A43D2C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825229-5077-46B4-99A1-2B73083D7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EF9ACB-8D9B-44FA-A92D-11E1539F5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26C9281-BD57-2CAD-89AF-54662B78AD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2255126"/>
            <a:ext cx="6925642" cy="66684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104BEE2-AF3B-2F17-6CEF-47F9870E2B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9568" y="3632257"/>
            <a:ext cx="7573432" cy="1162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651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02718-F6F8-4498-AED0-309C02A35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Echo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9BA534-56EF-475B-839C-671EDED3B8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Echo Server</a:t>
            </a:r>
          </a:p>
          <a:p>
            <a:pPr lvl="1"/>
            <a:r>
              <a:rPr lang="da-DK" dirty="0" err="1"/>
              <a:t>ServerSocket</a:t>
            </a:r>
            <a:br>
              <a:rPr lang="da-DK" dirty="0"/>
            </a:br>
            <a:r>
              <a:rPr lang="da-DK" dirty="0"/>
              <a:t>accepts, and… </a:t>
            </a:r>
          </a:p>
          <a:p>
            <a:pPr lvl="1"/>
            <a:endParaRPr lang="da-DK" dirty="0"/>
          </a:p>
          <a:p>
            <a:pPr lvl="1"/>
            <a:r>
              <a:rPr lang="da-DK" dirty="0"/>
              <a:t>Returns a</a:t>
            </a:r>
            <a:br>
              <a:rPr lang="da-DK" dirty="0"/>
            </a:br>
            <a:r>
              <a:rPr lang="da-DK" dirty="0" err="1"/>
              <a:t>Socket</a:t>
            </a:r>
            <a:endParaRPr lang="da-DK" dirty="0"/>
          </a:p>
          <a:p>
            <a:pPr lvl="1"/>
            <a:endParaRPr lang="da-DK" dirty="0"/>
          </a:p>
          <a:p>
            <a:pPr lvl="1"/>
            <a:r>
              <a:rPr lang="da-DK" dirty="0"/>
              <a:t>With the in/out</a:t>
            </a:r>
            <a:br>
              <a:rPr lang="da-DK" dirty="0"/>
            </a:br>
            <a:r>
              <a:rPr lang="da-DK" dirty="0" err="1"/>
              <a:t>streams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8EC2D4-81CD-4695-A7BD-003DF9CF9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C5270A-FFAA-44E9-A759-DCC16421B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2901DB-3488-4AA5-824F-6942070C5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F1FFE51-BCBD-529C-62DE-0269D1B481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600" y="838994"/>
            <a:ext cx="5978206" cy="4610100"/>
          </a:xfrm>
          <a:prstGeom prst="rect">
            <a:avLst/>
          </a:prstGeom>
        </p:spPr>
      </p:pic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1522F2D9-35B1-09EC-D469-C2A933DAC6A9}"/>
              </a:ext>
            </a:extLst>
          </p:cNvPr>
          <p:cNvSpPr/>
          <p:nvPr/>
        </p:nvSpPr>
        <p:spPr>
          <a:xfrm>
            <a:off x="3657600" y="2476500"/>
            <a:ext cx="2971800" cy="457200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685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2CB8C-6F29-4887-9448-E52F9720F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Echo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D855EB-A6A9-4B40-B276-1CC27342AF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Echo Client</a:t>
            </a:r>
          </a:p>
          <a:p>
            <a:pPr lvl="1"/>
            <a:r>
              <a:rPr lang="da-DK" dirty="0"/>
              <a:t>The </a:t>
            </a:r>
            <a:r>
              <a:rPr lang="da-DK" dirty="0" err="1"/>
              <a:t>client</a:t>
            </a:r>
            <a:r>
              <a:rPr lang="da-DK" dirty="0"/>
              <a:t> </a:t>
            </a:r>
            <a:r>
              <a:rPr lang="da-DK" dirty="0" err="1"/>
              <a:t>creates</a:t>
            </a:r>
            <a:br>
              <a:rPr lang="da-DK" dirty="0"/>
            </a:br>
            <a:r>
              <a:rPr lang="da-DK" dirty="0"/>
              <a:t>the </a:t>
            </a:r>
            <a:r>
              <a:rPr lang="da-DK" dirty="0" err="1"/>
              <a:t>Socket</a:t>
            </a:r>
            <a:r>
              <a:rPr lang="da-DK" dirty="0"/>
              <a:t> </a:t>
            </a:r>
            <a:r>
              <a:rPr lang="da-DK" dirty="0" err="1"/>
              <a:t>directly</a:t>
            </a:r>
            <a:endParaRPr lang="da-DK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da-DK" sz="16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759DA-E77C-49D3-A797-1DA3F188A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CD5BAC-3023-432D-A689-1781AE5FF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C3CAD3-144D-49BE-B8A7-9D5242970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8B7655B-F41D-319B-2B29-A9216B13B9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2934" y="796742"/>
            <a:ext cx="4593732" cy="4533900"/>
          </a:xfrm>
          <a:prstGeom prst="rect">
            <a:avLst/>
          </a:prstGeom>
        </p:spPr>
      </p:pic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77130ED6-B0A7-3343-E5AD-3DDA4773DA15}"/>
              </a:ext>
            </a:extLst>
          </p:cNvPr>
          <p:cNvSpPr/>
          <p:nvPr/>
        </p:nvSpPr>
        <p:spPr>
          <a:xfrm>
            <a:off x="4419600" y="2324100"/>
            <a:ext cx="3276600" cy="152400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723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CBF84-7D8F-48E4-AFE1-978939BB4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D7DF03-950C-480D-8768-3BEEEE14EE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Now, you have enough to </a:t>
            </a:r>
            <a:r>
              <a:rPr lang="da-DK" dirty="0" err="1"/>
              <a:t>build</a:t>
            </a:r>
            <a:r>
              <a:rPr lang="da-DK" dirty="0"/>
              <a:t> </a:t>
            </a:r>
            <a:r>
              <a:rPr lang="da-DK" dirty="0" err="1"/>
              <a:t>Fortnite</a:t>
            </a:r>
            <a:r>
              <a:rPr lang="da-DK" dirty="0"/>
              <a:t> or </a:t>
            </a:r>
            <a:r>
              <a:rPr lang="da-DK" dirty="0" err="1"/>
              <a:t>LoL</a:t>
            </a:r>
            <a:r>
              <a:rPr lang="da-DK" dirty="0"/>
              <a:t> </a:t>
            </a:r>
            <a:r>
              <a:rPr lang="da-DK" dirty="0">
                <a:sym typeface="Wingdings" panose="05000000000000000000" pitchFamily="2" charset="2"/>
              </a:rPr>
              <a:t></a:t>
            </a:r>
          </a:p>
          <a:p>
            <a:pPr lvl="1"/>
            <a:r>
              <a:rPr lang="da-DK" dirty="0">
                <a:sym typeface="Wingdings" panose="05000000000000000000" pitchFamily="2" charset="2"/>
              </a:rPr>
              <a:t>Tack a bit of graphics on...</a:t>
            </a:r>
          </a:p>
          <a:p>
            <a:endParaRPr lang="da-DK" dirty="0">
              <a:sym typeface="Wingdings" panose="05000000000000000000" pitchFamily="2" charset="2"/>
            </a:endParaRPr>
          </a:p>
          <a:p>
            <a:r>
              <a:rPr lang="da-DK" i="1" dirty="0">
                <a:sym typeface="Wingdings" panose="05000000000000000000" pitchFamily="2" charset="2"/>
              </a:rPr>
              <a:t>Almost...</a:t>
            </a:r>
          </a:p>
          <a:p>
            <a:pPr lvl="1"/>
            <a:r>
              <a:rPr lang="da-DK" i="1" dirty="0">
                <a:sym typeface="Wingdings" panose="05000000000000000000" pitchFamily="2" charset="2"/>
              </a:rPr>
              <a:t>Quality Attributes needed</a:t>
            </a:r>
          </a:p>
          <a:p>
            <a:pPr lvl="2"/>
            <a:r>
              <a:rPr lang="da-DK" i="1" dirty="0">
                <a:sym typeface="Wingdings" panose="05000000000000000000" pitchFamily="2" charset="2"/>
              </a:rPr>
              <a:t>Security</a:t>
            </a:r>
          </a:p>
          <a:p>
            <a:pPr lvl="2"/>
            <a:r>
              <a:rPr lang="da-DK" i="1" dirty="0">
                <a:sym typeface="Wingdings" panose="05000000000000000000" pitchFamily="2" charset="2"/>
              </a:rPr>
              <a:t>Performance</a:t>
            </a:r>
          </a:p>
          <a:p>
            <a:pPr lvl="2"/>
            <a:r>
              <a:rPr lang="da-DK" i="1" dirty="0" err="1">
                <a:sym typeface="Wingdings" panose="05000000000000000000" pitchFamily="2" charset="2"/>
              </a:rPr>
              <a:t>Availability</a:t>
            </a:r>
            <a:endParaRPr lang="da-DK" i="1" dirty="0">
              <a:sym typeface="Wingdings" panose="05000000000000000000" pitchFamily="2" charset="2"/>
            </a:endParaRPr>
          </a:p>
          <a:p>
            <a:pPr lvl="2"/>
            <a:r>
              <a:rPr lang="da-DK" i="1" dirty="0" err="1">
                <a:sym typeface="Wingdings" panose="05000000000000000000" pitchFamily="2" charset="2"/>
              </a:rPr>
              <a:t>Modifiability</a:t>
            </a:r>
            <a:r>
              <a:rPr lang="da-DK" i="1" dirty="0">
                <a:sym typeface="Wingdings" panose="05000000000000000000" pitchFamily="2" charset="2"/>
              </a:rPr>
              <a:t> – the </a:t>
            </a:r>
            <a:r>
              <a:rPr lang="da-DK" i="1" dirty="0" err="1">
                <a:sym typeface="Wingdings" panose="05000000000000000000" pitchFamily="2" charset="2"/>
              </a:rPr>
              <a:t>programming</a:t>
            </a:r>
            <a:r>
              <a:rPr lang="da-DK" i="1" dirty="0">
                <a:sym typeface="Wingdings" panose="05000000000000000000" pitchFamily="2" charset="2"/>
              </a:rPr>
              <a:t> model is terrible </a:t>
            </a:r>
            <a:r>
              <a:rPr lang="da-DK" i="1" dirty="0" err="1">
                <a:sym typeface="Wingdings" panose="05000000000000000000" pitchFamily="2" charset="2"/>
              </a:rPr>
              <a:t>lowlevel</a:t>
            </a:r>
            <a:endParaRPr lang="da-DK" i="1" dirty="0">
              <a:sym typeface="Wingdings" panose="05000000000000000000" pitchFamily="2" charset="2"/>
            </a:endParaRPr>
          </a:p>
          <a:p>
            <a:pPr lvl="1"/>
            <a:r>
              <a:rPr lang="da-DK" dirty="0">
                <a:sym typeface="Wingdings" panose="05000000000000000000" pitchFamily="2" charset="2"/>
              </a:rPr>
              <a:t>The </a:t>
            </a:r>
            <a:r>
              <a:rPr lang="da-DK" dirty="0" err="1">
                <a:sym typeface="Wingdings" panose="05000000000000000000" pitchFamily="2" charset="2"/>
              </a:rPr>
              <a:t>reason</a:t>
            </a:r>
            <a:r>
              <a:rPr lang="da-DK" dirty="0">
                <a:sym typeface="Wingdings" panose="05000000000000000000" pitchFamily="2" charset="2"/>
              </a:rPr>
              <a:t> </a:t>
            </a:r>
            <a:r>
              <a:rPr lang="da-DK" dirty="0" err="1">
                <a:sym typeface="Wingdings" panose="05000000000000000000" pitchFamily="2" charset="2"/>
              </a:rPr>
              <a:t>we</a:t>
            </a:r>
            <a:r>
              <a:rPr lang="da-DK" dirty="0">
                <a:sym typeface="Wingdings" panose="05000000000000000000" pitchFamily="2" charset="2"/>
              </a:rPr>
              <a:t> </a:t>
            </a:r>
            <a:r>
              <a:rPr lang="da-DK" dirty="0" err="1">
                <a:sym typeface="Wingdings" panose="05000000000000000000" pitchFamily="2" charset="2"/>
              </a:rPr>
              <a:t>will</a:t>
            </a:r>
            <a:r>
              <a:rPr lang="da-DK" dirty="0">
                <a:sym typeface="Wingdings" panose="05000000000000000000" pitchFamily="2" charset="2"/>
              </a:rPr>
              <a:t> do </a:t>
            </a:r>
            <a:r>
              <a:rPr lang="da-DK" b="1" dirty="0">
                <a:sym typeface="Wingdings" panose="05000000000000000000" pitchFamily="2" charset="2"/>
              </a:rPr>
              <a:t>Broker</a:t>
            </a:r>
          </a:p>
          <a:p>
            <a:pPr lvl="2"/>
            <a:r>
              <a:rPr lang="da-DK" b="1" dirty="0" err="1">
                <a:sym typeface="Wingdings" panose="05000000000000000000" pitchFamily="2" charset="2"/>
              </a:rPr>
              <a:t>Architectural</a:t>
            </a:r>
            <a:r>
              <a:rPr lang="da-DK" b="1" dirty="0">
                <a:sym typeface="Wingdings" panose="05000000000000000000" pitchFamily="2" charset="2"/>
              </a:rPr>
              <a:t> Pattern to </a:t>
            </a:r>
            <a:r>
              <a:rPr lang="da-DK" b="1" dirty="0" err="1">
                <a:sym typeface="Wingdings" panose="05000000000000000000" pitchFamily="2" charset="2"/>
              </a:rPr>
              <a:t>address</a:t>
            </a:r>
            <a:r>
              <a:rPr lang="da-DK" b="1" dirty="0">
                <a:sym typeface="Wingdings" panose="05000000000000000000" pitchFamily="2" charset="2"/>
              </a:rPr>
              <a:t> the </a:t>
            </a:r>
            <a:r>
              <a:rPr lang="da-DK" b="1" dirty="0" err="1">
                <a:sym typeface="Wingdings" panose="05000000000000000000" pitchFamily="2" charset="2"/>
              </a:rPr>
              <a:t>programming</a:t>
            </a:r>
            <a:r>
              <a:rPr lang="da-DK" b="1" dirty="0">
                <a:sym typeface="Wingdings" panose="05000000000000000000" pitchFamily="2" charset="2"/>
              </a:rPr>
              <a:t> model…</a:t>
            </a:r>
            <a:endParaRPr lang="da-DK" b="1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ED9ADE-E073-4C25-A42E-7F2781272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7EDE6-B40C-48B9-947B-ED6ED7D6C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13A420-AEA1-4E55-8CE1-4FCE05B4E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9626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8100"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1002</TotalTime>
  <Words>266</Words>
  <Application>Microsoft Office PowerPoint</Application>
  <PresentationFormat>On-screen Show (16:10)</PresentationFormat>
  <Paragraphs>76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Office Theme</vt:lpstr>
      <vt:lpstr>Software Engineering and Architecture</vt:lpstr>
      <vt:lpstr>Getting Data over Network</vt:lpstr>
      <vt:lpstr>Networking from Code</vt:lpstr>
      <vt:lpstr>The Socket Abstraction</vt:lpstr>
      <vt:lpstr>Example from Java Tutorial</vt:lpstr>
      <vt:lpstr>Echo</vt:lpstr>
      <vt:lpstr>Echo</vt:lpstr>
      <vt:lpstr>Exercise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119</cp:revision>
  <dcterms:created xsi:type="dcterms:W3CDTF">2006-08-16T00:00:00Z</dcterms:created>
  <dcterms:modified xsi:type="dcterms:W3CDTF">2025-11-12T12:01:06Z</dcterms:modified>
</cp:coreProperties>
</file>